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1"/>
  </p:notesMasterIdLst>
  <p:sldIdLst>
    <p:sldId id="271" r:id="rId2"/>
    <p:sldId id="270" r:id="rId3"/>
    <p:sldId id="267" r:id="rId4"/>
    <p:sldId id="259" r:id="rId5"/>
    <p:sldId id="260" r:id="rId6"/>
    <p:sldId id="258" r:id="rId7"/>
    <p:sldId id="272" r:id="rId8"/>
    <p:sldId id="256" r:id="rId9"/>
    <p:sldId id="257" r:id="rId10"/>
    <p:sldId id="262" r:id="rId11"/>
    <p:sldId id="261" r:id="rId12"/>
    <p:sldId id="263" r:id="rId13"/>
    <p:sldId id="264" r:id="rId14"/>
    <p:sldId id="265" r:id="rId15"/>
    <p:sldId id="273" r:id="rId16"/>
    <p:sldId id="266" r:id="rId17"/>
    <p:sldId id="274" r:id="rId18"/>
    <p:sldId id="268" r:id="rId19"/>
    <p:sldId id="269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C00FF"/>
    <a:srgbClr val="00FF00"/>
    <a:srgbClr val="FF0066"/>
    <a:srgbClr val="0000FF"/>
    <a:srgbClr val="66FF66"/>
    <a:srgbClr val="00FFCC"/>
    <a:srgbClr val="FF5050"/>
    <a:srgbClr val="FF00FF"/>
    <a:srgbClr val="99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12" autoAdjust="0"/>
    <p:restoredTop sz="94660"/>
  </p:normalViewPr>
  <p:slideViewPr>
    <p:cSldViewPr>
      <p:cViewPr varScale="1">
        <p:scale>
          <a:sx n="92" d="100"/>
          <a:sy n="92" d="100"/>
        </p:scale>
        <p:origin x="-12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58A2BC-C2E0-4134-BE8A-311602446597}" type="datetimeFigureOut">
              <a:rPr lang="en-US" smtClean="0"/>
              <a:pPr/>
              <a:t>6/13/2012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7D4B46-4AAD-4B8D-8500-72ABCB3B2D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4726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7D4B46-4AAD-4B8D-8500-72ABCB3B2D7C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7D4B46-4AAD-4B8D-8500-72ABCB3B2D7C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9CA42ACF-AFC7-42E3-832A-A871392F7C86}" type="datetimeFigureOut">
              <a:rPr lang="en-US" smtClean="0"/>
              <a:pPr/>
              <a:t>6/13/2012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1000A02A-F147-47DD-9353-99E632A76A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42ACF-AFC7-42E3-832A-A871392F7C86}" type="datetimeFigureOut">
              <a:rPr lang="en-US" smtClean="0"/>
              <a:pPr/>
              <a:t>6/13/2012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0A02A-F147-47DD-9353-99E632A76A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42ACF-AFC7-42E3-832A-A871392F7C86}" type="datetimeFigureOut">
              <a:rPr lang="en-US" smtClean="0"/>
              <a:pPr/>
              <a:t>6/13/2012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0A02A-F147-47DD-9353-99E632A76A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9CA42ACF-AFC7-42E3-832A-A871392F7C86}" type="datetimeFigureOut">
              <a:rPr lang="en-US" smtClean="0"/>
              <a:pPr/>
              <a:t>6/13/2012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0A02A-F147-47DD-9353-99E632A76A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9CA42ACF-AFC7-42E3-832A-A871392F7C86}" type="datetimeFigureOut">
              <a:rPr lang="en-US" smtClean="0"/>
              <a:pPr/>
              <a:t>6/13/2012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1000A02A-F147-47DD-9353-99E632A76A50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9CA42ACF-AFC7-42E3-832A-A871392F7C86}" type="datetimeFigureOut">
              <a:rPr lang="en-US" smtClean="0"/>
              <a:pPr/>
              <a:t>6/13/2012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1000A02A-F147-47DD-9353-99E632A76A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9CA42ACF-AFC7-42E3-832A-A871392F7C86}" type="datetimeFigureOut">
              <a:rPr lang="en-US" smtClean="0"/>
              <a:pPr/>
              <a:t>6/13/2012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1000A02A-F147-47DD-9353-99E632A76A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42ACF-AFC7-42E3-832A-A871392F7C86}" type="datetimeFigureOut">
              <a:rPr lang="en-US" smtClean="0"/>
              <a:pPr/>
              <a:t>6/13/2012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0A02A-F147-47DD-9353-99E632A76A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9CA42ACF-AFC7-42E3-832A-A871392F7C86}" type="datetimeFigureOut">
              <a:rPr lang="en-US" smtClean="0"/>
              <a:pPr/>
              <a:t>6/13/2012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1000A02A-F147-47DD-9353-99E632A76A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9CA42ACF-AFC7-42E3-832A-A871392F7C86}" type="datetimeFigureOut">
              <a:rPr lang="en-US" smtClean="0"/>
              <a:pPr/>
              <a:t>6/13/2012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1000A02A-F147-47DD-9353-99E632A76A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9CA42ACF-AFC7-42E3-832A-A871392F7C86}" type="datetimeFigureOut">
              <a:rPr lang="en-US" smtClean="0"/>
              <a:pPr/>
              <a:t>6/13/2012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1000A02A-F147-47DD-9353-99E632A76A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9CA42ACF-AFC7-42E3-832A-A871392F7C86}" type="datetimeFigureOut">
              <a:rPr lang="en-US" smtClean="0"/>
              <a:pPr/>
              <a:t>6/13/2012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1000A02A-F147-47DD-9353-99E632A76A5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581400"/>
            <a:ext cx="8062912" cy="1470025"/>
          </a:xfrm>
        </p:spPr>
        <p:txBody>
          <a:bodyPr>
            <a:normAutofit fontScale="90000"/>
          </a:bodyPr>
          <a:lstStyle/>
          <a:p>
            <a:r>
              <a:rPr lang="en-US" sz="7200" dirty="0" smtClean="0"/>
              <a:t>Berkeley community </a:t>
            </a:r>
            <a:endParaRPr lang="en-US" sz="7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2362200"/>
            <a:ext cx="3643312" cy="1752600"/>
          </a:xfrm>
        </p:spPr>
        <p:txBody>
          <a:bodyPr>
            <a:normAutofit/>
          </a:bodyPr>
          <a:lstStyle/>
          <a:p>
            <a:r>
              <a:rPr lang="zh-CN" altLang="en-US" sz="7200" dirty="0"/>
              <a:t>社区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616657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Apple Store</a:t>
            </a:r>
            <a:endParaRPr lang="en-US" dirty="0"/>
          </a:p>
        </p:txBody>
      </p:sp>
      <p:pic>
        <p:nvPicPr>
          <p:cNvPr id="3" name="Picture 2" descr="apple stor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2209800"/>
            <a:ext cx="6858000" cy="4419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5000" y="990600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苹果店的电脑很好。</a:t>
            </a:r>
            <a:endParaRPr lang="en-US" sz="20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81200" y="1295400"/>
            <a:ext cx="2514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99CC"/>
                </a:solidFill>
              </a:rPr>
              <a:t>但是苹果店的产品都很贵。</a:t>
            </a:r>
            <a:endParaRPr lang="en-US" sz="2000" dirty="0">
              <a:solidFill>
                <a:srgbClr val="0099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Super Market</a:t>
            </a:r>
            <a:endParaRPr lang="en-US" dirty="0"/>
          </a:p>
        </p:txBody>
      </p:sp>
      <p:pic>
        <p:nvPicPr>
          <p:cNvPr id="3" name="Picture 2" descr="berkele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6800" y="1524000"/>
            <a:ext cx="7569200" cy="4572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rot="889402">
            <a:off x="5069720" y="662447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0FFCC"/>
                </a:solidFill>
              </a:rPr>
              <a:t>超市给人提供方便。</a:t>
            </a:r>
            <a:endParaRPr lang="en-US" altLang="zh-CN" sz="3200" dirty="0" smtClean="0">
              <a:solidFill>
                <a:srgbClr val="00FFCC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1007974">
            <a:off x="-83922" y="5250860"/>
            <a:ext cx="71609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accent2"/>
                </a:solidFill>
              </a:rPr>
              <a:t>但是却经常会吸引人买些不必要的东西。</a:t>
            </a:r>
            <a:endParaRPr lang="en-US" sz="32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G_1112[1]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914400"/>
            <a:ext cx="4495800" cy="336904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 rot="1610906">
            <a:off x="4342686" y="1066800"/>
            <a:ext cx="4801314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</a:rPr>
              <a:t>喜欢跑马场？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rot="20628524">
            <a:off x="228600" y="4495800"/>
            <a:ext cx="5570756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</a:rPr>
              <a:t>不喜欢跑马场？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8" name="Wave 7"/>
          <p:cNvSpPr/>
          <p:nvPr/>
        </p:nvSpPr>
        <p:spPr>
          <a:xfrm>
            <a:off x="4572000" y="4800600"/>
            <a:ext cx="4191000" cy="2057400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</a:rPr>
              <a:t>你喜欢还是不喜欢？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9" name="Sun 8"/>
          <p:cNvSpPr/>
          <p:nvPr/>
        </p:nvSpPr>
        <p:spPr>
          <a:xfrm>
            <a:off x="7467600" y="3505200"/>
            <a:ext cx="914400" cy="990600"/>
          </a:xfrm>
          <a:prstGeom prst="sun">
            <a:avLst/>
          </a:prstGeom>
          <a:solidFill>
            <a:srgbClr val="FFFF00"/>
          </a:solidFill>
          <a:ln>
            <a:solidFill>
              <a:srgbClr val="EB9F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Moon 9"/>
          <p:cNvSpPr/>
          <p:nvPr/>
        </p:nvSpPr>
        <p:spPr>
          <a:xfrm>
            <a:off x="6629400" y="2895600"/>
            <a:ext cx="457200" cy="914400"/>
          </a:xfrm>
          <a:prstGeom prst="mo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 rot="21425655">
            <a:off x="-41978" y="658227"/>
            <a:ext cx="89050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accent1">
                    <a:lumMod val="75000"/>
                  </a:schemeClr>
                </a:solidFill>
              </a:rPr>
              <a:t>一个喜欢马的人可能会去跑马场看马。</a:t>
            </a:r>
            <a:endParaRPr 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rot="20959153">
            <a:off x="28402" y="2053496"/>
            <a:ext cx="93073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660066"/>
                </a:solidFill>
              </a:rPr>
              <a:t>一个喜欢赌钱的人一定会喜欢跑马场，因为那里可以赌钱。</a:t>
            </a:r>
            <a:endParaRPr lang="en-US" sz="3200" dirty="0">
              <a:solidFill>
                <a:srgbClr val="660066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 rot="20240496">
            <a:off x="406279" y="3668677"/>
            <a:ext cx="84946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A50021"/>
                </a:solidFill>
              </a:rPr>
              <a:t>一个喜欢看赛马的人会去跑马场看赛马。</a:t>
            </a:r>
            <a:endParaRPr lang="en-US" sz="3600" dirty="0">
              <a:solidFill>
                <a:srgbClr val="A5002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20954038">
            <a:off x="1371600" y="4980057"/>
            <a:ext cx="64171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FFCC"/>
                </a:solidFill>
              </a:rPr>
              <a:t>一个喜欢吃零食的人会去跑马场，因为那里有很便宜的零食。</a:t>
            </a:r>
            <a:endParaRPr lang="en-US" sz="3200" dirty="0">
              <a:solidFill>
                <a:srgbClr val="00FFCC"/>
              </a:solidFill>
            </a:endParaRPr>
          </a:p>
        </p:txBody>
      </p:sp>
      <p:sp>
        <p:nvSpPr>
          <p:cNvPr id="7" name="4-Point Star 6"/>
          <p:cNvSpPr/>
          <p:nvPr/>
        </p:nvSpPr>
        <p:spPr>
          <a:xfrm>
            <a:off x="2438400" y="3429000"/>
            <a:ext cx="990600" cy="914400"/>
          </a:xfrm>
          <a:prstGeom prst="star4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7-Point Star 7"/>
          <p:cNvSpPr/>
          <p:nvPr/>
        </p:nvSpPr>
        <p:spPr>
          <a:xfrm>
            <a:off x="7467600" y="5334000"/>
            <a:ext cx="1066800" cy="1066800"/>
          </a:xfrm>
          <a:prstGeom prst="star7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9" name="Smiley Face 8"/>
          <p:cNvSpPr/>
          <p:nvPr/>
        </p:nvSpPr>
        <p:spPr>
          <a:xfrm>
            <a:off x="7620000" y="3429000"/>
            <a:ext cx="914400" cy="914400"/>
          </a:xfrm>
          <a:prstGeom prst="smileyFace">
            <a:avLst/>
          </a:prstGeom>
          <a:solidFill>
            <a:srgbClr val="FEF927"/>
          </a:solidFill>
          <a:ln>
            <a:solidFill>
              <a:srgbClr val="00FF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ouble Wave 1"/>
          <p:cNvSpPr/>
          <p:nvPr/>
        </p:nvSpPr>
        <p:spPr>
          <a:xfrm>
            <a:off x="990600" y="4876800"/>
            <a:ext cx="6705600" cy="1143000"/>
          </a:xfrm>
          <a:prstGeom prst="doubleWave">
            <a:avLst/>
          </a:prstGeom>
          <a:solidFill>
            <a:srgbClr val="34D3F8"/>
          </a:solidFill>
          <a:ln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2">
                    <a:lumMod val="10000"/>
                  </a:schemeClr>
                </a:solidFill>
              </a:rPr>
              <a:t>一个不喜欢马的人可能会不喜欢去跑马场</a:t>
            </a:r>
            <a:r>
              <a:rPr lang="zh-CN" altLang="en-US" dirty="0" smtClean="0">
                <a:solidFill>
                  <a:schemeClr val="tx2">
                    <a:lumMod val="10000"/>
                  </a:schemeClr>
                </a:solidFill>
              </a:rPr>
              <a:t>。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3" name="Horizontal Scroll 2"/>
          <p:cNvSpPr/>
          <p:nvPr/>
        </p:nvSpPr>
        <p:spPr>
          <a:xfrm>
            <a:off x="381000" y="2362200"/>
            <a:ext cx="7696200" cy="1676400"/>
          </a:xfrm>
          <a:prstGeom prst="horizontalScroll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一个不喜欢输钱的人会可能会不喜欢去跑马场，因为在跑马场有很多人输钱。</a:t>
            </a:r>
            <a:endParaRPr lang="en-US" sz="2800" dirty="0" smtClean="0">
              <a:solidFill>
                <a:schemeClr val="bg1"/>
              </a:solidFill>
            </a:endParaRPr>
          </a:p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Curved Down Ribbon 3"/>
          <p:cNvSpPr/>
          <p:nvPr/>
        </p:nvSpPr>
        <p:spPr>
          <a:xfrm>
            <a:off x="228600" y="228600"/>
            <a:ext cx="8915400" cy="1901952"/>
          </a:xfrm>
          <a:prstGeom prst="ellipseRibbon">
            <a:avLst/>
          </a:prstGeom>
          <a:solidFill>
            <a:srgbClr val="5990CD"/>
          </a:solidFill>
          <a:ln>
            <a:solidFill>
              <a:srgbClr val="2E9A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	</a:t>
            </a:r>
            <a:r>
              <a:rPr lang="en-US" altLang="zh-CN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·</a:t>
            </a:r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一个不喜欢吃垃圾食品的人可能会不喜欢去跑马场，因为那里有很多</a:t>
            </a:r>
            <a:r>
              <a:rPr lang="zh-CN" altLang="en-US" sz="2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卖</a:t>
            </a:r>
            <a:r>
              <a:rPr lang="zh-CN" alt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垃圾食品的地方。</a:t>
            </a:r>
            <a:endParaRPr lang="en-US" sz="24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Lightning Bolt 4"/>
          <p:cNvSpPr/>
          <p:nvPr/>
        </p:nvSpPr>
        <p:spPr>
          <a:xfrm rot="20721277">
            <a:off x="5945153" y="3902800"/>
            <a:ext cx="2928927" cy="1477825"/>
          </a:xfrm>
          <a:prstGeom prst="lightningBolt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143000"/>
            <a:ext cx="8839200" cy="4953000"/>
          </a:xfrm>
          <a:solidFill>
            <a:schemeClr val="bg1">
              <a:lumMod val="75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8000" dirty="0" smtClean="0"/>
              <a:t>接下来让我们看一看，社区中的各场所之间是如何联系的。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994493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5181600" y="3505200"/>
            <a:ext cx="1981200" cy="914400"/>
          </a:xfrm>
          <a:prstGeom prst="ellipse">
            <a:avLst/>
          </a:prstGeom>
          <a:solidFill>
            <a:srgbClr val="00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公园</a:t>
            </a:r>
            <a:endParaRPr lang="en-US" sz="3200" dirty="0"/>
          </a:p>
        </p:txBody>
      </p:sp>
      <p:sp>
        <p:nvSpPr>
          <p:cNvPr id="3" name="Oval 2"/>
          <p:cNvSpPr/>
          <p:nvPr/>
        </p:nvSpPr>
        <p:spPr>
          <a:xfrm>
            <a:off x="3124200" y="5105400"/>
            <a:ext cx="1796142" cy="914400"/>
          </a:xfrm>
          <a:prstGeom prst="ellipse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工作</a:t>
            </a:r>
            <a:endParaRPr lang="en-US" sz="3200" dirty="0"/>
          </a:p>
        </p:txBody>
      </p:sp>
      <p:sp>
        <p:nvSpPr>
          <p:cNvPr id="4" name="Oval 3"/>
          <p:cNvSpPr/>
          <p:nvPr/>
        </p:nvSpPr>
        <p:spPr>
          <a:xfrm rot="649612">
            <a:off x="1447800" y="2209800"/>
            <a:ext cx="1752600" cy="914400"/>
          </a:xfrm>
          <a:prstGeom prst="ellipse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人</a:t>
            </a:r>
            <a:endParaRPr lang="en-US" sz="3200" dirty="0"/>
          </a:p>
        </p:txBody>
      </p:sp>
      <p:sp>
        <p:nvSpPr>
          <p:cNvPr id="5" name="Oval 4"/>
          <p:cNvSpPr/>
          <p:nvPr/>
        </p:nvSpPr>
        <p:spPr>
          <a:xfrm rot="20911060">
            <a:off x="5405949" y="790059"/>
            <a:ext cx="1905000" cy="914400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税</a:t>
            </a:r>
            <a:endParaRPr lang="en-US" sz="3200" dirty="0"/>
          </a:p>
        </p:txBody>
      </p:sp>
      <p:sp>
        <p:nvSpPr>
          <p:cNvPr id="23" name="Down Arrow 22"/>
          <p:cNvSpPr/>
          <p:nvPr/>
        </p:nvSpPr>
        <p:spPr>
          <a:xfrm rot="266637">
            <a:off x="5943712" y="1825931"/>
            <a:ext cx="611750" cy="1600200"/>
          </a:xfrm>
          <a:prstGeom prst="downArrow">
            <a:avLst>
              <a:gd name="adj1" fmla="val 50000"/>
              <a:gd name="adj2" fmla="val 103908"/>
            </a:avLst>
          </a:prstGeom>
          <a:solidFill>
            <a:srgbClr val="00FF00"/>
          </a:solidFill>
          <a:ln>
            <a:solidFill>
              <a:srgbClr val="00FF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Arrow 24"/>
          <p:cNvSpPr/>
          <p:nvPr/>
        </p:nvSpPr>
        <p:spPr>
          <a:xfrm rot="1295268">
            <a:off x="3052076" y="3226392"/>
            <a:ext cx="2079759" cy="484632"/>
          </a:xfrm>
          <a:prstGeom prst="rightArrow">
            <a:avLst>
              <a:gd name="adj1" fmla="val 50000"/>
              <a:gd name="adj2" fmla="val 127214"/>
            </a:avLst>
          </a:prstGeom>
          <a:solidFill>
            <a:srgbClr val="FF5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Down Arrow 25"/>
          <p:cNvSpPr/>
          <p:nvPr/>
        </p:nvSpPr>
        <p:spPr>
          <a:xfrm rot="2838018">
            <a:off x="4972138" y="4177883"/>
            <a:ext cx="484632" cy="1240439"/>
          </a:xfrm>
          <a:prstGeom prst="downArrow">
            <a:avLst>
              <a:gd name="adj1" fmla="val 50000"/>
              <a:gd name="adj2" fmla="val 13278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Left Arrow 26"/>
          <p:cNvSpPr/>
          <p:nvPr/>
        </p:nvSpPr>
        <p:spPr>
          <a:xfrm rot="3691084">
            <a:off x="1897792" y="3803362"/>
            <a:ext cx="2007178" cy="484632"/>
          </a:xfrm>
          <a:prstGeom prst="leftArrow">
            <a:avLst>
              <a:gd name="adj1" fmla="val 50000"/>
              <a:gd name="adj2" fmla="val 171456"/>
            </a:avLst>
          </a:prstGeom>
          <a:solidFill>
            <a:srgbClr val="66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FFCC"/>
              </a:solidFill>
            </a:endParaRPr>
          </a:p>
        </p:txBody>
      </p:sp>
      <p:sp>
        <p:nvSpPr>
          <p:cNvPr id="28" name="Right Arrow 27"/>
          <p:cNvSpPr/>
          <p:nvPr/>
        </p:nvSpPr>
        <p:spPr>
          <a:xfrm rot="20419579">
            <a:off x="3148703" y="1889145"/>
            <a:ext cx="2573040" cy="484632"/>
          </a:xfrm>
          <a:prstGeom prst="rightArrow">
            <a:avLst>
              <a:gd name="adj1" fmla="val 50000"/>
              <a:gd name="adj2" fmla="val 133799"/>
            </a:avLst>
          </a:prstGeom>
          <a:solidFill>
            <a:srgbClr val="99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23" grpId="0" animBg="1"/>
      <p:bldP spid="25" grpId="1" animBg="1"/>
      <p:bldP spid="26" grpId="0" animBg="1"/>
      <p:bldP spid="27" grpId="0" animBg="1"/>
      <p:bldP spid="28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1219200"/>
            <a:ext cx="7225228" cy="3785652"/>
          </a:xfrm>
          <a:prstGeom prst="rect">
            <a:avLst/>
          </a:prstGeom>
          <a:solidFill>
            <a:schemeClr val="tx2">
              <a:lumMod val="1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8000" dirty="0" smtClean="0"/>
              <a:t>最后我们来比一比社区之间的区别</a:t>
            </a:r>
            <a:r>
              <a:rPr lang="zh-CN" altLang="en-US" sz="2800" dirty="0" smtClean="0"/>
              <a:t>。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30781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1194[1]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001440"/>
            <a:ext cx="6477000" cy="48537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rot="1241250">
            <a:off x="2931291" y="1442191"/>
            <a:ext cx="6756978" cy="646331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我们在</a:t>
            </a:r>
            <a:r>
              <a:rPr lang="en-US" altLang="zh-CN" sz="3600" dirty="0" smtClean="0"/>
              <a:t>Oakland</a:t>
            </a:r>
            <a:r>
              <a:rPr lang="zh-CN" altLang="en-US" sz="3600" dirty="0" smtClean="0"/>
              <a:t>宾馆的房间里。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aklan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443829">
            <a:off x="67656" y="304882"/>
            <a:ext cx="3429000" cy="3057525"/>
          </a:xfrm>
          <a:prstGeom prst="rect">
            <a:avLst/>
          </a:prstGeom>
        </p:spPr>
      </p:pic>
      <p:pic>
        <p:nvPicPr>
          <p:cNvPr id="3" name="Picture 2" descr="dwontwo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365460">
            <a:off x="5189766" y="493569"/>
            <a:ext cx="3390900" cy="2590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3657600"/>
            <a:ext cx="938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 smtClean="0"/>
              <a:t> </a:t>
            </a:r>
            <a:r>
              <a:rPr lang="en-US" sz="2800" dirty="0" smtClean="0">
                <a:solidFill>
                  <a:schemeClr val="bg1"/>
                </a:solidFill>
              </a:rPr>
              <a:t>Oakland</a:t>
            </a:r>
            <a:r>
              <a:rPr lang="zh-CN" altLang="en-US" sz="2800" dirty="0" smtClean="0">
                <a:solidFill>
                  <a:schemeClr val="bg1"/>
                </a:solidFill>
              </a:rPr>
              <a:t>有很多的高楼，但是</a:t>
            </a:r>
            <a:r>
              <a:rPr lang="en-US" altLang="zh-CN" sz="2800" dirty="0" smtClean="0">
                <a:solidFill>
                  <a:schemeClr val="bg1"/>
                </a:solidFill>
              </a:rPr>
              <a:t>Berkley</a:t>
            </a:r>
            <a:r>
              <a:rPr lang="zh-CN" altLang="en-US" sz="2800" dirty="0" smtClean="0">
                <a:solidFill>
                  <a:schemeClr val="bg1"/>
                </a:solidFill>
              </a:rPr>
              <a:t>没有很多高楼。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191000"/>
            <a:ext cx="8915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Berkley</a:t>
            </a:r>
            <a:r>
              <a:rPr lang="zh-CN" altLang="en-US" sz="2800" dirty="0" smtClean="0">
                <a:solidFill>
                  <a:schemeClr val="bg1"/>
                </a:solidFill>
              </a:rPr>
              <a:t>的街道比</a:t>
            </a:r>
            <a:r>
              <a:rPr lang="en-US" altLang="zh-CN" sz="2800" dirty="0" smtClean="0">
                <a:solidFill>
                  <a:schemeClr val="bg1"/>
                </a:solidFill>
              </a:rPr>
              <a:t>Oakland</a:t>
            </a:r>
            <a:r>
              <a:rPr lang="zh-CN" altLang="en-US" sz="2800" dirty="0" smtClean="0">
                <a:solidFill>
                  <a:schemeClr val="bg1"/>
                </a:solidFill>
              </a:rPr>
              <a:t>的街道干净，因为</a:t>
            </a:r>
            <a:r>
              <a:rPr lang="en-US" altLang="zh-CN" sz="2800" dirty="0" smtClean="0">
                <a:solidFill>
                  <a:schemeClr val="bg1"/>
                </a:solidFill>
              </a:rPr>
              <a:t>Berkley</a:t>
            </a:r>
            <a:r>
              <a:rPr lang="zh-CN" altLang="en-US" sz="2800" dirty="0" smtClean="0">
                <a:solidFill>
                  <a:schemeClr val="bg1"/>
                </a:solidFill>
              </a:rPr>
              <a:t>人知道如何爱护他们的社区。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" y="5105400"/>
            <a:ext cx="68964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Berkley</a:t>
            </a:r>
            <a:r>
              <a:rPr lang="zh-CN" altLang="en-US" sz="2800" dirty="0" smtClean="0">
                <a:solidFill>
                  <a:schemeClr val="bg1"/>
                </a:solidFill>
              </a:rPr>
              <a:t>有著名的大学</a:t>
            </a:r>
            <a:r>
              <a:rPr lang="en-US" altLang="zh-CN" sz="2800" dirty="0" smtClean="0">
                <a:solidFill>
                  <a:schemeClr val="bg1"/>
                </a:solidFill>
              </a:rPr>
              <a:t>——UC BERKLEY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5800" y="5638800"/>
            <a:ext cx="457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2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Berkeley </a:t>
            </a:r>
            <a:r>
              <a:rPr lang="zh-CN" altLang="en-US" sz="2800" dirty="0" smtClean="0">
                <a:solidFill>
                  <a:schemeClr val="bg1"/>
                </a:solidFill>
              </a:rPr>
              <a:t>有很多不同国家的人。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229600" cy="4389120"/>
          </a:xfrm>
          <a:solidFill>
            <a:schemeClr val="bg1">
              <a:lumMod val="75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8000" dirty="0" smtClean="0"/>
              <a:t>社区场所是如何提高社区成员的生活质量的。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925088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MG_0348[1]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070591">
            <a:off x="745767" y="250565"/>
            <a:ext cx="3578614" cy="4038600"/>
          </a:xfrm>
          <a:prstGeom prst="rect">
            <a:avLst/>
          </a:prstGeom>
        </p:spPr>
      </p:pic>
      <p:pic>
        <p:nvPicPr>
          <p:cNvPr id="11" name="Picture 10" descr="IMG_0366[1]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81400" y="2703433"/>
            <a:ext cx="5562600" cy="415456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2" name="TextBox 11"/>
          <p:cNvSpPr txBox="1"/>
          <p:nvPr/>
        </p:nvSpPr>
        <p:spPr>
          <a:xfrm rot="979949">
            <a:off x="3282107" y="1084020"/>
            <a:ext cx="5953874" cy="584775"/>
          </a:xfrm>
          <a:prstGeom prst="rect">
            <a:avLst/>
          </a:prstGeom>
          <a:solidFill>
            <a:srgbClr val="CC00FF"/>
          </a:solidFill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我们在</a:t>
            </a:r>
            <a:r>
              <a:rPr lang="en-US" altLang="zh-CN" sz="3200" dirty="0" smtClean="0">
                <a:solidFill>
                  <a:schemeClr val="bg1"/>
                </a:solidFill>
              </a:rPr>
              <a:t>Berkeley</a:t>
            </a:r>
            <a:r>
              <a:rPr lang="zh-CN" altLang="en-US" sz="3200" dirty="0" smtClean="0">
                <a:solidFill>
                  <a:schemeClr val="bg1"/>
                </a:solidFill>
              </a:rPr>
              <a:t>酸奶店的访问。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 rot="20674415">
            <a:off x="40061" y="4153321"/>
            <a:ext cx="5953874" cy="584775"/>
          </a:xfrm>
          <a:prstGeom prst="rect">
            <a:avLst/>
          </a:prstGeom>
          <a:solidFill>
            <a:srgbClr val="00FF00"/>
          </a:solidFill>
          <a:ln>
            <a:solidFill>
              <a:schemeClr val="bg1">
                <a:lumMod val="95000"/>
                <a:lumOff val="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我们在</a:t>
            </a:r>
            <a:r>
              <a:rPr lang="en-US" altLang="zh-CN" sz="3200" dirty="0" smtClean="0">
                <a:solidFill>
                  <a:schemeClr val="bg1"/>
                </a:solidFill>
              </a:rPr>
              <a:t>Berkeley</a:t>
            </a:r>
            <a:r>
              <a:rPr lang="zh-CN" altLang="en-US" sz="3200" dirty="0" smtClean="0">
                <a:solidFill>
                  <a:schemeClr val="bg1"/>
                </a:solidFill>
              </a:rPr>
              <a:t>电影院的访问。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Bread </a:t>
            </a:r>
            <a:r>
              <a:rPr lang="en-US" dirty="0" smtClean="0"/>
              <a:t>Workshop</a:t>
            </a:r>
            <a:endParaRPr lang="en-US" dirty="0"/>
          </a:p>
        </p:txBody>
      </p:sp>
      <p:pic>
        <p:nvPicPr>
          <p:cNvPr id="3" name="Picture 2" descr="bread work sho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76400"/>
            <a:ext cx="9144000" cy="518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Mini Park</a:t>
            </a:r>
            <a:endParaRPr lang="en-US" dirty="0"/>
          </a:p>
        </p:txBody>
      </p:sp>
      <p:pic>
        <p:nvPicPr>
          <p:cNvPr id="3" name="Picture 2" descr="mini p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19201"/>
            <a:ext cx="9144000" cy="563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YMCA</a:t>
            </a:r>
            <a:endParaRPr lang="en-US" dirty="0"/>
          </a:p>
        </p:txBody>
      </p:sp>
      <p:pic>
        <p:nvPicPr>
          <p:cNvPr id="3" name="Picture 2" descr="ymca__1233106222_5855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5400" y="762000"/>
            <a:ext cx="6553200" cy="46482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389120"/>
          </a:xfrm>
          <a:solidFill>
            <a:schemeClr val="bg1">
              <a:lumMod val="75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6600" dirty="0" smtClean="0"/>
              <a:t>虽然社区中的各场所让我们的生活更好，但是也有对我们不利的一面。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426756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762000"/>
            <a:ext cx="8062912" cy="1470025"/>
          </a:xfrm>
        </p:spPr>
        <p:txBody>
          <a:bodyPr/>
          <a:lstStyle/>
          <a:p>
            <a:r>
              <a:rPr lang="en-US" dirty="0" smtClean="0"/>
              <a:t>Yogurt land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yogurtlan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2133600"/>
            <a:ext cx="7467600" cy="44386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 rot="637697">
            <a:off x="1237293" y="319725"/>
            <a:ext cx="35157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C00000"/>
                </a:solidFill>
              </a:rPr>
              <a:t>酸奶店的酸 奶好吃</a:t>
            </a:r>
            <a:r>
              <a:rPr lang="zh-CN" altLang="en-US" sz="2800" dirty="0" smtClean="0">
                <a:solidFill>
                  <a:srgbClr val="FF0000"/>
                </a:solidFill>
              </a:rPr>
              <a:t>。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rot="20806479">
            <a:off x="3957935" y="408802"/>
            <a:ext cx="521168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99CC"/>
                </a:solidFill>
              </a:rPr>
              <a:t>但是如果吃得太多既浪费了金钱</a:t>
            </a:r>
            <a:endParaRPr lang="en-US" altLang="zh-CN" sz="2800" dirty="0" smtClean="0">
              <a:solidFill>
                <a:srgbClr val="0099CC"/>
              </a:solidFill>
            </a:endParaRPr>
          </a:p>
          <a:p>
            <a:r>
              <a:rPr lang="zh-CN" altLang="en-US" sz="2800" dirty="0" smtClean="0">
                <a:solidFill>
                  <a:srgbClr val="0099CC"/>
                </a:solidFill>
              </a:rPr>
              <a:t>又对身体有害。</a:t>
            </a:r>
            <a:endParaRPr lang="en-US" sz="2800" dirty="0">
              <a:solidFill>
                <a:srgbClr val="0099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Movie theater</a:t>
            </a:r>
            <a:endParaRPr lang="en-US" dirty="0"/>
          </a:p>
        </p:txBody>
      </p:sp>
      <p:pic>
        <p:nvPicPr>
          <p:cNvPr id="3" name="Picture 2" descr="Movie-Theat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1371600"/>
            <a:ext cx="6172200" cy="365188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20776528">
            <a:off x="11321" y="5122210"/>
            <a:ext cx="4066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B050"/>
                </a:solidFill>
              </a:rPr>
              <a:t>电影院提供好的电影。</a:t>
            </a:r>
            <a:endParaRPr lang="en-US" sz="3200" dirty="0">
              <a:solidFill>
                <a:srgbClr val="00B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 rot="545793">
            <a:off x="2705646" y="5835879"/>
            <a:ext cx="59298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6600CC"/>
                </a:solidFill>
              </a:rPr>
              <a:t>但是电影院的食物是垃圾食品。</a:t>
            </a:r>
            <a:endParaRPr lang="en-US" sz="3200" dirty="0">
              <a:solidFill>
                <a:srgbClr val="66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576</TotalTime>
  <Words>484</Words>
  <Application>Microsoft Office PowerPoint</Application>
  <PresentationFormat>On-screen Show (4:3)</PresentationFormat>
  <Paragraphs>45</Paragraphs>
  <Slides>19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Verve</vt:lpstr>
      <vt:lpstr>Berkeley community </vt:lpstr>
      <vt:lpstr>PowerPoint Presentation</vt:lpstr>
      <vt:lpstr>PowerPoint Presentation</vt:lpstr>
      <vt:lpstr>Bread Workshop</vt:lpstr>
      <vt:lpstr>Mini Park</vt:lpstr>
      <vt:lpstr>YMCA</vt:lpstr>
      <vt:lpstr>PowerPoint Presentation</vt:lpstr>
      <vt:lpstr>Yogurt land</vt:lpstr>
      <vt:lpstr>Movie theater</vt:lpstr>
      <vt:lpstr>Apple Store</vt:lpstr>
      <vt:lpstr>Super Market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Admin</dc:creator>
  <cp:lastModifiedBy>Terminator</cp:lastModifiedBy>
  <cp:revision>66</cp:revision>
  <dcterms:created xsi:type="dcterms:W3CDTF">2012-05-30T17:23:16Z</dcterms:created>
  <dcterms:modified xsi:type="dcterms:W3CDTF">2012-06-13T13:53:48Z</dcterms:modified>
</cp:coreProperties>
</file>